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EhypRYBVGqZ7KtdQmZo7A==" hashData="Dzv5r6NPWDGD5IpYcMprX6g8Le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Dreptunghi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Dreptunghi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Dreptunghi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reptunghi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11" name="Dreptunghi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reptunghi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eptunghi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Dreptunghi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0AD1C0-4E36-4729-9EB3-E4B49BFBAA81}" type="datetimeFigureOut">
              <a:rPr lang="ro-RO" smtClean="0"/>
              <a:t>22.03.2020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5420952-C2A9-467A-B4B9-F611BD72BA53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Nimfeacee" TargetMode="External"/><Relationship Id="rId2" Type="http://schemas.openxmlformats.org/officeDocument/2006/relationships/hyperlink" Target="https://docplayer.biz.tr/55522381-B-i-t-k-i-b-i-y-o-l-o-j-i-s-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.wikipedia.org/wiki/Transpira%C8%9Bie_(plante)" TargetMode="External"/><Relationship Id="rId4" Type="http://schemas.openxmlformats.org/officeDocument/2006/relationships/hyperlink" Target="https://www.slideshare.net/biologieprofesor/grupa-1-organismele-xerofile-grupa-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080120"/>
          </a:xfrm>
        </p:spPr>
        <p:txBody>
          <a:bodyPr/>
          <a:lstStyle/>
          <a:p>
            <a:r>
              <a:rPr lang="ro-RO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EXCREȚIA LA PLANTE</a:t>
            </a:r>
            <a:endParaRPr lang="ro-RO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512168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 smtClean="0">
                <a:solidFill>
                  <a:srgbClr val="FF0000"/>
                </a:solidFill>
              </a:rPr>
              <a:t>PROFESOR MITRICĂ CLAUDIA</a:t>
            </a:r>
          </a:p>
          <a:p>
            <a:pPr algn="ctr"/>
            <a:r>
              <a:rPr lang="ro-RO" sz="3200" b="1" dirty="0" smtClean="0">
                <a:solidFill>
                  <a:srgbClr val="FF0000"/>
                </a:solidFill>
              </a:rPr>
              <a:t>COLEGIUL NAȚIONAL ANA ASLAN BRĂILA</a:t>
            </a:r>
            <a:endParaRPr lang="ro-R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9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FACTORII INTERNI CARE INFLUENȚEAZĂ ELIMINAREA APEI</a:t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o-RO" sz="2400" b="1" u="sng" dirty="0" smtClean="0"/>
              <a:t>1.SUPRAFAȚA FOLIARĂ </a:t>
            </a:r>
            <a:r>
              <a:rPr lang="ro-RO" dirty="0" smtClean="0"/>
              <a:t>– plantele deșertice = xerofite cum sunt cactușii și-au redus frunzele la țepi.</a:t>
            </a:r>
          </a:p>
          <a:p>
            <a:pPr marL="118872" indent="0">
              <a:buNone/>
            </a:pPr>
            <a:r>
              <a:rPr lang="ro-RO" sz="2000" b="1" u="sng" dirty="0" smtClean="0"/>
              <a:t>Pălămida – plantă xerofilă</a:t>
            </a:r>
          </a:p>
          <a:p>
            <a:pPr marL="118872" indent="0">
              <a:buNone/>
            </a:pPr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427984" y="1773936"/>
            <a:ext cx="4258816" cy="4623816"/>
          </a:xfrm>
        </p:spPr>
        <p:txBody>
          <a:bodyPr/>
          <a:lstStyle/>
          <a:p>
            <a:pPr marL="118872" indent="0">
              <a:buNone/>
            </a:pPr>
            <a:r>
              <a:rPr lang="ro-RO" sz="2400" b="1" u="sng" dirty="0" smtClean="0"/>
              <a:t>2.DENSITATEA STOMATELOR</a:t>
            </a:r>
          </a:p>
          <a:p>
            <a:pPr marL="118872" indent="0">
              <a:buNone/>
            </a:pPr>
            <a:r>
              <a:rPr lang="ro-RO" dirty="0" smtClean="0"/>
              <a:t> – plantele hidrofite </a:t>
            </a:r>
          </a:p>
          <a:p>
            <a:pPr marL="118872" indent="0">
              <a:buNone/>
            </a:pPr>
            <a:r>
              <a:rPr lang="ro-RO" dirty="0" smtClean="0"/>
              <a:t>( trăiesc în locuri umede ) au o densitate mare de stomate</a:t>
            </a:r>
          </a:p>
          <a:p>
            <a:pPr marL="118872" indent="0">
              <a:buNone/>
            </a:pPr>
            <a:endParaRPr lang="ro-R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95232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3096344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1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FACTORI EXTERNI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Umiditatea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atmosferic</a:t>
            </a:r>
            <a:r>
              <a:rPr lang="ro-RO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cât aerul este mai umed, transpirația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scade;</a:t>
            </a:r>
          </a:p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Curentii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</a:t>
            </a:r>
            <a:r>
              <a:rPr lang="ro-RO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Vântul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 de la suprafață aerul umed și îl înlocuiește cu aer uscat. Deci în prezența vântului transpirația crește.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căldură plantele transpiră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mult.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Plantele transpiră mai mult ziua decât noaptea. Cu cât procesul de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fotosi</a:t>
            </a:r>
            <a:r>
              <a:rPr lang="ro-RO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nteză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este mai intens, cu atât transpirația crește.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6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BIBLIOGRAFIE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hlinkClick r:id="rId2"/>
              </a:rPr>
              <a:t>https://</a:t>
            </a:r>
            <a:r>
              <a:rPr lang="ro-RO" dirty="0" smtClean="0">
                <a:hlinkClick r:id="rId2"/>
              </a:rPr>
              <a:t>docplayer.biz.tr/55522381-B-i-t-k-i-b-i-y-o-l-o-j-i-s-i.html</a:t>
            </a:r>
            <a:endParaRPr lang="ro-RO" dirty="0" smtClean="0"/>
          </a:p>
          <a:p>
            <a:r>
              <a:rPr lang="ro-RO" dirty="0">
                <a:hlinkClick r:id="rId3"/>
              </a:rPr>
              <a:t>https://</a:t>
            </a:r>
            <a:r>
              <a:rPr lang="ro-RO" dirty="0" smtClean="0">
                <a:hlinkClick r:id="rId3"/>
              </a:rPr>
              <a:t>ro.wikipedia.org/wiki/Nimfeacee</a:t>
            </a:r>
            <a:endParaRPr lang="ro-RO" dirty="0" smtClean="0"/>
          </a:p>
          <a:p>
            <a:r>
              <a:rPr lang="ro-RO" dirty="0">
                <a:hlinkClick r:id="rId4"/>
              </a:rPr>
              <a:t>https://</a:t>
            </a:r>
            <a:r>
              <a:rPr lang="ro-RO" dirty="0" smtClean="0">
                <a:hlinkClick r:id="rId4"/>
              </a:rPr>
              <a:t>www.slideshare.net/biologieprofesor/grupa-1-organismele-xerofile-grupa-1</a:t>
            </a:r>
            <a:endParaRPr lang="ro-RO" dirty="0" smtClean="0"/>
          </a:p>
          <a:p>
            <a:r>
              <a:rPr lang="ro-RO" dirty="0">
                <a:hlinkClick r:id="rId5"/>
              </a:rPr>
              <a:t>https://ro.wikipedia.org/wiki/Transpira%C8%9Bie_(plante)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0937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4000" b="1" dirty="0" smtClean="0">
                <a:effectLst/>
              </a:rPr>
              <a:t>CE ESTE EXCREȚIA ?</a:t>
            </a:r>
            <a:endParaRPr lang="ro-RO" sz="4000" b="1" dirty="0">
              <a:effectLst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o-RO" sz="3200" b="1" dirty="0">
                <a:solidFill>
                  <a:schemeClr val="tx1"/>
                </a:solidFill>
                <a:latin typeface="Calibri" panose="020F0502020204030204"/>
              </a:rPr>
              <a:t>Reprezintă </a:t>
            </a:r>
            <a:r>
              <a:rPr lang="ro-RO" sz="3200" b="1" dirty="0" smtClean="0">
                <a:solidFill>
                  <a:schemeClr val="tx1"/>
                </a:solidFill>
                <a:latin typeface="Calibri" panose="020F0502020204030204"/>
              </a:rPr>
              <a:t>procesul de eliminarea a :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o-RO" sz="3200" b="1" dirty="0">
                <a:solidFill>
                  <a:srgbClr val="FF000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substanțelor </a:t>
            </a:r>
            <a:r>
              <a:rPr 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finale ale metabolismului, inutile pentru </a:t>
            </a:r>
            <a:r>
              <a:rPr 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creșterea </a:t>
            </a:r>
            <a:r>
              <a:rPr 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 plantelor care pot deveni toxice dacă se acumulează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substanțelor care nu sunt toxice dar sunt în exces – apa</a:t>
            </a:r>
          </a:p>
          <a:p>
            <a:pPr lvl="0" fontAlgn="base">
              <a:spcAft>
                <a:spcPct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ro-RO" alt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</a:t>
            </a:r>
            <a:r>
              <a:rPr lang="ro-RO" altLang="ro-RO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țelor</a:t>
            </a:r>
            <a:r>
              <a:rPr lang="en-US" alt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altLang="ro-RO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alt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ro-RO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semnal</a:t>
            </a:r>
            <a:r>
              <a:rPr lang="en-US" alt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chimic</a:t>
            </a:r>
            <a:r>
              <a:rPr lang="en-US" alt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ex. </a:t>
            </a:r>
            <a:r>
              <a:rPr lang="en-US" altLang="ro-RO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nectarul</a:t>
            </a:r>
            <a:r>
              <a:rPr lang="en-US" altLang="ro-R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alt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parfumurile</a:t>
            </a:r>
            <a:r>
              <a:rPr lang="en-US" altLang="ro-RO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o-RO" altLang="ro-RO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Aft>
                <a:spcPct val="0"/>
              </a:spcAft>
              <a:buClr>
                <a:srgbClr val="F0A22E"/>
              </a:buClr>
              <a:buSzPct val="70000"/>
              <a:buNone/>
            </a:pPr>
            <a:r>
              <a:rPr lang="ro-RO" altLang="ro-RO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PLANTELE AU UN METABOLISM EFICIENT ASTFEL ÎNCÂT EXCREȚIA CONSTĂ ÎN ELIMINAREA APEI ȘI A SĂRURILOR MINERALE.</a:t>
            </a:r>
            <a:endParaRPr lang="en-US" altLang="ro-RO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3200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057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en-US" sz="4800" b="1" cap="all" dirty="0" err="1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Excretia</a:t>
            </a:r>
            <a:r>
              <a:rPr lang="en-US" sz="4800" b="1" cap="all" dirty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la  </a:t>
            </a:r>
            <a:r>
              <a:rPr lang="en-US" sz="4800" b="1" cap="all" dirty="0" err="1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endParaRPr lang="ro-RO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Plantele utilizează în fotosinteză doar 1 % din apa absorbită.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Char char="-"/>
            </a:pPr>
            <a:r>
              <a:rPr lang="en-US" altLang="ro-RO" sz="2400" b="1" u="sng" dirty="0">
                <a:latin typeface="Times New Roman" pitchFamily="18" charset="0"/>
                <a:cs typeface="Times New Roman" pitchFamily="18" charset="0"/>
              </a:rPr>
              <a:t>99 %</a:t>
            </a:r>
            <a:r>
              <a:rPr lang="en-US" altLang="ro-RO" sz="2400" b="1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altLang="ro-RO" sz="2400" b="1" dirty="0" err="1">
                <a:latin typeface="Times New Roman" pitchFamily="18" charset="0"/>
                <a:cs typeface="Times New Roman" pitchFamily="18" charset="0"/>
              </a:rPr>
              <a:t>elimina</a:t>
            </a:r>
            <a:r>
              <a:rPr lang="en-US" altLang="ro-RO" sz="2400" b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ro-RO" sz="2400" b="1" dirty="0" smtClean="0">
                <a:latin typeface="Times New Roman" pitchFamily="18" charset="0"/>
                <a:cs typeface="Times New Roman" pitchFamily="18" charset="0"/>
              </a:rPr>
              <a:t>TRANSPIRA</a:t>
            </a:r>
            <a:r>
              <a:rPr lang="ro-RO" altLang="ro-RO" sz="2400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400" b="1" dirty="0" smtClean="0">
                <a:latin typeface="Times New Roman" pitchFamily="18" charset="0"/>
                <a:cs typeface="Times New Roman" pitchFamily="18" charset="0"/>
              </a:rPr>
              <a:t>IE </a:t>
            </a:r>
            <a:r>
              <a:rPr lang="en-US" altLang="ro-RO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ro-RO" sz="2400" b="1" dirty="0" err="1">
                <a:latin typeface="Times New Roman" pitchFamily="18" charset="0"/>
                <a:cs typeface="Times New Roman" pitchFamily="18" charset="0"/>
              </a:rPr>
              <a:t>vapori</a:t>
            </a:r>
            <a:r>
              <a:rPr lang="en-US" altLang="ro-RO" sz="2400" b="1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</a:pPr>
            <a:r>
              <a:rPr lang="en-US" altLang="ro-RO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altLang="ro-RO" sz="2400" b="1" dirty="0" smtClean="0">
                <a:latin typeface="Times New Roman" pitchFamily="18" charset="0"/>
                <a:cs typeface="Times New Roman" pitchFamily="18" charset="0"/>
              </a:rPr>
              <a:t>GUTA</a:t>
            </a:r>
            <a:r>
              <a:rPr lang="ro-RO" altLang="ro-RO" sz="2400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sz="2400" b="1" dirty="0" smtClean="0">
                <a:latin typeface="Times New Roman" pitchFamily="18" charset="0"/>
                <a:cs typeface="Times New Roman" pitchFamily="18" charset="0"/>
              </a:rPr>
              <a:t>IE  </a:t>
            </a:r>
            <a:r>
              <a:rPr lang="en-US" altLang="ro-RO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ro-RO" sz="2400" b="1" dirty="0" smtClean="0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ro-RO" altLang="ro-RO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sz="2400" b="1" dirty="0" err="1" smtClean="0"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altLang="ro-RO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dirty="0" smtClean="0"/>
              <a:t> </a:t>
            </a:r>
            <a:endParaRPr lang="ro-RO" dirty="0"/>
          </a:p>
        </p:txBody>
      </p:sp>
      <p:cxnSp>
        <p:nvCxnSpPr>
          <p:cNvPr id="5" name="Conector drept cu săgeată 4"/>
          <p:cNvCxnSpPr/>
          <p:nvPr/>
        </p:nvCxnSpPr>
        <p:spPr>
          <a:xfrm>
            <a:off x="3599892" y="3140968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ăgeată la dreapta 6"/>
          <p:cNvSpPr/>
          <p:nvPr/>
        </p:nvSpPr>
        <p:spPr>
          <a:xfrm>
            <a:off x="3131840" y="2996952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56" y="3973875"/>
            <a:ext cx="6125053" cy="25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9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329336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TRANSPIRAȚIA – eliminarea apei sub formă de vapori </a:t>
            </a:r>
            <a:r>
              <a:rPr lang="ro-RO" altLang="ro-RO" sz="2400" b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eliminarea </a:t>
            </a:r>
            <a:r>
              <a:rPr lang="ro-RO" altLang="ro-RO" sz="2400" b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apei sub forma </a:t>
            </a:r>
            <a:r>
              <a:rPr lang="ro-RO" altLang="ro-RO" sz="2400" b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</a:pPr>
            <a:r>
              <a:rPr lang="ro-RO" altLang="ro-RO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produce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ales la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frunzelor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datorita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structurilor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acesteia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CUTICULA – 10 % din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vapori</a:t>
            </a:r>
            <a:endParaRPr lang="en-US" altLang="ro-RO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n-US" altLang="ro-RO" b="1" u="sng" dirty="0">
                <a:latin typeface="Times New Roman" pitchFamily="18" charset="0"/>
                <a:cs typeface="Times New Roman" pitchFamily="18" charset="0"/>
              </a:rPr>
              <a:t>STOMATE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 - 90 % din 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vapor</a:t>
            </a: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o-RO" dirty="0"/>
          </a:p>
          <a:p>
            <a:pPr marL="118872" indent="0">
              <a:buNone/>
            </a:pPr>
            <a:endParaRPr lang="ro-RO" dirty="0" smtClean="0"/>
          </a:p>
          <a:p>
            <a:pPr marL="118872" indent="0">
              <a:buNone/>
            </a:pPr>
            <a:endParaRPr lang="ro-RO" dirty="0"/>
          </a:p>
          <a:p>
            <a:pPr marL="118872" indent="0">
              <a:buNone/>
            </a:pPr>
            <a:r>
              <a:rPr lang="ro-RO" dirty="0" smtClean="0"/>
              <a:t>Epidermă cu </a:t>
            </a:r>
          </a:p>
          <a:p>
            <a:pPr marL="118872" indent="0">
              <a:buNone/>
            </a:pPr>
            <a:r>
              <a:rPr lang="ro-RO" dirty="0" smtClean="0"/>
              <a:t>celule </a:t>
            </a:r>
            <a:r>
              <a:rPr lang="ro-RO" dirty="0" err="1" smtClean="0"/>
              <a:t>stomatice</a:t>
            </a:r>
            <a:endParaRPr lang="ro-RO" dirty="0"/>
          </a:p>
        </p:txBody>
      </p:sp>
      <p:pic>
        <p:nvPicPr>
          <p:cNvPr id="4" name="Content Placeholder 3" descr="stomata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418755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rept cu săgeată 5"/>
          <p:cNvCxnSpPr/>
          <p:nvPr/>
        </p:nvCxnSpPr>
        <p:spPr>
          <a:xfrm flipV="1">
            <a:off x="3131840" y="4999856"/>
            <a:ext cx="1944216" cy="157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1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Structura unei stomate </a:t>
            </a:r>
            <a:endParaRPr lang="ro-R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72816"/>
            <a:ext cx="4038600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stituent conținut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v"/>
            </a:pP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celule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modificate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epidermei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rol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ro-RO" b="1" dirty="0" err="1" smtClean="0">
                <a:latin typeface="Times New Roman" pitchFamily="18" charset="0"/>
                <a:cs typeface="Times New Roman" pitchFamily="18" charset="0"/>
              </a:rPr>
              <a:t>transpira</a:t>
            </a: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b="1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endParaRPr lang="en-US" altLang="ro-RO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v"/>
            </a:pP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A u 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rinichi,cu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spa</a:t>
            </a: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b="1" dirty="0" err="1" smtClean="0"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b="1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b="1" dirty="0" err="1" smtClean="0">
                <a:latin typeface="Times New Roman" pitchFamily="18" charset="0"/>
                <a:cs typeface="Times New Roman" pitchFamily="18" charset="0"/>
              </a:rPr>
              <a:t>ntre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ostiola</a:t>
            </a:r>
            <a:endParaRPr lang="en-US" altLang="ro-RO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v"/>
            </a:pP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deschid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altLang="ro-RO" b="1" dirty="0" err="1" smtClean="0">
                <a:latin typeface="Times New Roman" pitchFamily="18" charset="0"/>
                <a:cs typeface="Times New Roman" pitchFamily="18" charset="0"/>
              </a:rPr>
              <a:t>lumin</a:t>
            </a: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ro-RO" altLang="ro-RO" b="1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b="1" dirty="0" err="1" smtClean="0">
                <a:latin typeface="Times New Roman" pitchFamily="18" charset="0"/>
                <a:cs typeface="Times New Roman" pitchFamily="18" charset="0"/>
              </a:rPr>
              <a:t>nchid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ro-RO" altLang="ro-RO" b="1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b="1" dirty="0" err="1" smtClean="0">
                <a:latin typeface="Times New Roman" pitchFamily="18" charset="0"/>
                <a:cs typeface="Times New Roman" pitchFamily="18" charset="0"/>
              </a:rPr>
              <a:t>ntuneric</a:t>
            </a:r>
            <a:endParaRPr lang="en-US" altLang="ro-RO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v"/>
            </a:pP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plantele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ofilite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stomatele se închid</a:t>
            </a:r>
            <a:endParaRPr lang="en-US" altLang="ro-RO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v"/>
            </a:pPr>
            <a:r>
              <a:rPr lang="en-US" altLang="ro-RO" b="1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b="1" dirty="0" err="1" smtClean="0">
                <a:latin typeface="Times New Roman" pitchFamily="18" charset="0"/>
                <a:cs typeface="Times New Roman" pitchFamily="18" charset="0"/>
              </a:rPr>
              <a:t>ioneaz</a:t>
            </a: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ro-RO" b="1" dirty="0" err="1" smtClean="0">
                <a:latin typeface="Times New Roman" pitchFamily="18" charset="0"/>
                <a:cs typeface="Times New Roman" pitchFamily="18" charset="0"/>
              </a:rPr>
              <a:t>corela</a:t>
            </a:r>
            <a:r>
              <a:rPr lang="ro-RO" altLang="ro-RO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altLang="ro-RO" b="1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alt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regimul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altLang="ro-RO" b="1" dirty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altLang="ro-RO" b="1" dirty="0" err="1">
                <a:latin typeface="Times New Roman" pitchFamily="18" charset="0"/>
                <a:cs typeface="Times New Roman" pitchFamily="18" charset="0"/>
              </a:rPr>
              <a:t>plantei</a:t>
            </a:r>
            <a:endParaRPr lang="en-US" altLang="ro-RO" b="1" dirty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2234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ROLURILE TRANSPIRAȚIEI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ü"/>
            </a:pPr>
            <a:r>
              <a:rPr lang="en-US" altLang="ro-RO" b="1" dirty="0" err="1" smtClean="0">
                <a:latin typeface="Franklin Gothic Book"/>
              </a:rPr>
              <a:t>Asigur</a:t>
            </a:r>
            <a:r>
              <a:rPr lang="ro-RO" altLang="ro-RO" b="1" dirty="0" smtClean="0">
                <a:latin typeface="Franklin Gothic Book"/>
              </a:rPr>
              <a:t>ă</a:t>
            </a:r>
            <a:r>
              <a:rPr lang="en-US" altLang="ro-RO" b="1" dirty="0" smtClean="0">
                <a:latin typeface="Franklin Gothic Book"/>
              </a:rPr>
              <a:t> </a:t>
            </a:r>
            <a:r>
              <a:rPr lang="en-US" altLang="ro-RO" b="1" dirty="0" err="1">
                <a:latin typeface="Franklin Gothic Book"/>
              </a:rPr>
              <a:t>ascensiunea</a:t>
            </a:r>
            <a:r>
              <a:rPr lang="en-US" altLang="ro-RO" b="1" dirty="0">
                <a:latin typeface="Franklin Gothic Book"/>
              </a:rPr>
              <a:t> </a:t>
            </a:r>
            <a:r>
              <a:rPr lang="en-US" altLang="ro-RO" b="1" dirty="0" err="1">
                <a:latin typeface="Franklin Gothic Book"/>
              </a:rPr>
              <a:t>sevei</a:t>
            </a:r>
            <a:r>
              <a:rPr lang="en-US" altLang="ro-RO" b="1" dirty="0">
                <a:latin typeface="Franklin Gothic Book"/>
              </a:rPr>
              <a:t> </a:t>
            </a:r>
            <a:r>
              <a:rPr lang="en-US" altLang="ro-RO" b="1" dirty="0" err="1" smtClean="0">
                <a:latin typeface="Franklin Gothic Book"/>
              </a:rPr>
              <a:t>brute,aduc</a:t>
            </a:r>
            <a:r>
              <a:rPr lang="ro-RO" altLang="ro-RO" b="1" dirty="0">
                <a:latin typeface="Franklin Gothic Book"/>
              </a:rPr>
              <a:t>â</a:t>
            </a:r>
            <a:r>
              <a:rPr lang="en-US" altLang="ro-RO" b="1" dirty="0" err="1" smtClean="0">
                <a:latin typeface="Franklin Gothic Book"/>
              </a:rPr>
              <a:t>nd</a:t>
            </a:r>
            <a:r>
              <a:rPr lang="en-US" altLang="ro-RO" b="1" dirty="0" smtClean="0">
                <a:latin typeface="Franklin Gothic Book"/>
              </a:rPr>
              <a:t> </a:t>
            </a:r>
            <a:r>
              <a:rPr lang="en-US" altLang="ro-RO" b="1" dirty="0" err="1">
                <a:latin typeface="Franklin Gothic Book"/>
              </a:rPr>
              <a:t>ioni</a:t>
            </a:r>
            <a:r>
              <a:rPr lang="en-US" altLang="ro-RO" b="1" dirty="0">
                <a:latin typeface="Franklin Gothic Book"/>
              </a:rPr>
              <a:t> </a:t>
            </a:r>
            <a:r>
              <a:rPr lang="en-US" altLang="ro-RO" b="1" dirty="0" err="1">
                <a:latin typeface="Franklin Gothic Book"/>
              </a:rPr>
              <a:t>minerali</a:t>
            </a:r>
            <a:r>
              <a:rPr lang="en-US" altLang="ro-RO" b="1" dirty="0">
                <a:latin typeface="Franklin Gothic Book"/>
              </a:rPr>
              <a:t> la </a:t>
            </a:r>
            <a:r>
              <a:rPr lang="en-US" altLang="ro-RO" b="1" dirty="0" err="1">
                <a:latin typeface="Franklin Gothic Book"/>
              </a:rPr>
              <a:t>nivelul</a:t>
            </a:r>
            <a:r>
              <a:rPr lang="en-US" altLang="ro-RO" b="1" dirty="0">
                <a:latin typeface="Franklin Gothic Book"/>
              </a:rPr>
              <a:t> </a:t>
            </a:r>
            <a:r>
              <a:rPr lang="en-US" altLang="ro-RO" b="1" dirty="0" err="1" smtClean="0">
                <a:latin typeface="Franklin Gothic Book"/>
              </a:rPr>
              <a:t>frunzelor</a:t>
            </a:r>
            <a:r>
              <a:rPr lang="ro-RO" altLang="ro-RO" b="1" dirty="0" smtClean="0">
                <a:latin typeface="Franklin Gothic Book"/>
              </a:rPr>
              <a:t> – se produce forța de </a:t>
            </a:r>
            <a:r>
              <a:rPr lang="ro-RO" altLang="ro-RO" b="1" dirty="0" err="1" smtClean="0">
                <a:latin typeface="Franklin Gothic Book"/>
              </a:rPr>
              <a:t>sucțiune</a:t>
            </a:r>
            <a:r>
              <a:rPr lang="ro-RO" altLang="ro-RO" b="1" dirty="0" smtClean="0">
                <a:latin typeface="Franklin Gothic Book"/>
              </a:rPr>
              <a:t> prin deshidratare</a:t>
            </a:r>
            <a:endParaRPr lang="en-US" altLang="ro-RO" b="1" dirty="0">
              <a:latin typeface="Franklin Gothic Book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ü"/>
            </a:pPr>
            <a:r>
              <a:rPr lang="ro-RO" altLang="ro-RO" b="1" dirty="0" smtClean="0">
                <a:latin typeface="Franklin Gothic Book"/>
              </a:rPr>
              <a:t>Î</a:t>
            </a:r>
            <a:r>
              <a:rPr lang="en-US" altLang="ro-RO" b="1" dirty="0" err="1" smtClean="0">
                <a:latin typeface="Franklin Gothic Book"/>
              </a:rPr>
              <a:t>mpiedic</a:t>
            </a:r>
            <a:r>
              <a:rPr lang="ro-RO" altLang="ro-RO" b="1" dirty="0" smtClean="0">
                <a:latin typeface="Franklin Gothic Book"/>
              </a:rPr>
              <a:t>ă</a:t>
            </a:r>
            <a:r>
              <a:rPr lang="en-US" altLang="ro-RO" b="1" dirty="0" smtClean="0">
                <a:latin typeface="Franklin Gothic Book"/>
              </a:rPr>
              <a:t> supra</a:t>
            </a:r>
            <a:r>
              <a:rPr lang="ro-RO" altLang="ro-RO" b="1" dirty="0" smtClean="0">
                <a:latin typeface="Franklin Gothic Book"/>
              </a:rPr>
              <a:t>î</a:t>
            </a:r>
            <a:r>
              <a:rPr lang="en-US" altLang="ro-RO" b="1" dirty="0" err="1" smtClean="0">
                <a:latin typeface="Franklin Gothic Book"/>
              </a:rPr>
              <a:t>nc</a:t>
            </a:r>
            <a:r>
              <a:rPr lang="ro-RO" altLang="ro-RO" b="1" dirty="0" smtClean="0">
                <a:latin typeface="Franklin Gothic Book"/>
              </a:rPr>
              <a:t>ă</a:t>
            </a:r>
            <a:r>
              <a:rPr lang="en-US" altLang="ro-RO" b="1" dirty="0" err="1" smtClean="0">
                <a:latin typeface="Franklin Gothic Book"/>
              </a:rPr>
              <a:t>lzirea</a:t>
            </a:r>
            <a:r>
              <a:rPr lang="en-US" altLang="ro-RO" b="1" dirty="0" smtClean="0">
                <a:latin typeface="Franklin Gothic Book"/>
              </a:rPr>
              <a:t> </a:t>
            </a:r>
            <a:r>
              <a:rPr lang="en-US" altLang="ro-RO" b="1" dirty="0" err="1">
                <a:latin typeface="Franklin Gothic Book"/>
              </a:rPr>
              <a:t>plantelor</a:t>
            </a:r>
            <a:endParaRPr lang="en-US" altLang="ro-RO" b="1" dirty="0">
              <a:latin typeface="Franklin Gothic Book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ü"/>
            </a:pPr>
            <a:r>
              <a:rPr lang="en-US" altLang="ro-RO" b="1" dirty="0" smtClean="0">
                <a:latin typeface="Franklin Gothic Book"/>
              </a:rPr>
              <a:t>Men</a:t>
            </a:r>
            <a:r>
              <a:rPr lang="ro-RO" altLang="ro-RO" b="1" dirty="0" smtClean="0">
                <a:latin typeface="Franklin Gothic Book"/>
              </a:rPr>
              <a:t>ț</a:t>
            </a:r>
            <a:r>
              <a:rPr lang="en-US" altLang="ro-RO" b="1" dirty="0" smtClean="0">
                <a:latin typeface="Franklin Gothic Book"/>
              </a:rPr>
              <a:t>in </a:t>
            </a:r>
            <a:r>
              <a:rPr lang="en-US" altLang="ro-RO" b="1" dirty="0" err="1">
                <a:latin typeface="Franklin Gothic Book"/>
              </a:rPr>
              <a:t>ostiolele</a:t>
            </a:r>
            <a:r>
              <a:rPr lang="en-US" altLang="ro-RO" b="1" dirty="0">
                <a:latin typeface="Franklin Gothic Book"/>
              </a:rPr>
              <a:t> </a:t>
            </a:r>
            <a:r>
              <a:rPr lang="en-US" altLang="ro-RO" b="1" dirty="0" err="1">
                <a:latin typeface="Franklin Gothic Book"/>
              </a:rPr>
              <a:t>deschise</a:t>
            </a:r>
            <a:r>
              <a:rPr lang="en-US" altLang="ro-RO" b="1" dirty="0">
                <a:latin typeface="Franklin Gothic Book"/>
              </a:rPr>
              <a:t>    </a:t>
            </a:r>
            <a:r>
              <a:rPr lang="ro-RO" altLang="ro-RO" b="1" dirty="0" smtClean="0">
                <a:latin typeface="Franklin Gothic Book"/>
              </a:rPr>
              <a:t>asigurând</a:t>
            </a:r>
            <a:r>
              <a:rPr lang="en-US" altLang="ro-RO" b="1" dirty="0" smtClean="0">
                <a:latin typeface="Franklin Gothic Book"/>
              </a:rPr>
              <a:t>    </a:t>
            </a:r>
            <a:r>
              <a:rPr lang="en-US" altLang="ro-RO" b="1" dirty="0" err="1">
                <a:latin typeface="Franklin Gothic Book"/>
              </a:rPr>
              <a:t>schimb</a:t>
            </a:r>
            <a:r>
              <a:rPr lang="en-US" altLang="ro-RO" b="1" dirty="0">
                <a:latin typeface="Franklin Gothic Book"/>
              </a:rPr>
              <a:t> de gaze </a:t>
            </a:r>
            <a:r>
              <a:rPr lang="en-US" altLang="ro-RO" b="1" dirty="0" err="1">
                <a:latin typeface="Franklin Gothic Book"/>
              </a:rPr>
              <a:t>necesar</a:t>
            </a:r>
            <a:r>
              <a:rPr lang="en-US" altLang="ro-RO" b="1" dirty="0">
                <a:latin typeface="Franklin Gothic Book"/>
              </a:rPr>
              <a:t> </a:t>
            </a:r>
            <a:r>
              <a:rPr lang="en-US" altLang="ro-RO" b="1" dirty="0" err="1">
                <a:latin typeface="Franklin Gothic Book"/>
              </a:rPr>
              <a:t>pentru</a:t>
            </a:r>
            <a:r>
              <a:rPr lang="en-US" altLang="ro-RO" b="1" dirty="0">
                <a:latin typeface="Franklin Gothic Book"/>
              </a:rPr>
              <a:t> </a:t>
            </a:r>
            <a:r>
              <a:rPr lang="en-US" altLang="ro-RO" b="1" dirty="0" smtClean="0">
                <a:latin typeface="Franklin Gothic Book"/>
              </a:rPr>
              <a:t>: </a:t>
            </a:r>
            <a:r>
              <a:rPr lang="en-US" altLang="ro-RO" b="1" dirty="0" err="1">
                <a:latin typeface="Franklin Gothic Book"/>
              </a:rPr>
              <a:t>fotosinteza</a:t>
            </a:r>
            <a:endParaRPr lang="en-US" altLang="ro-RO" b="1" dirty="0">
              <a:latin typeface="Franklin Gothic Book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</a:pPr>
            <a:r>
              <a:rPr lang="ro-RO" altLang="ro-RO" b="1" dirty="0" smtClean="0">
                <a:latin typeface="Franklin Gothic Book"/>
              </a:rPr>
              <a:t>    și </a:t>
            </a:r>
            <a:r>
              <a:rPr lang="en-US" altLang="ro-RO" b="1" dirty="0" err="1" smtClean="0">
                <a:latin typeface="Franklin Gothic Book"/>
              </a:rPr>
              <a:t>respiratie</a:t>
            </a:r>
            <a:endParaRPr lang="en-US" altLang="ro-RO" b="1" dirty="0">
              <a:latin typeface="Franklin Gothic Book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796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856984" cy="1329336"/>
          </a:xfrm>
        </p:spPr>
        <p:txBody>
          <a:bodyPr>
            <a:noAutofit/>
          </a:bodyPr>
          <a:lstStyle/>
          <a:p>
            <a:pPr algn="ctr"/>
            <a:r>
              <a:rPr lang="ro-RO" sz="3600" dirty="0" smtClean="0"/>
              <a:t>MECANISMUL DE </a:t>
            </a:r>
            <a:br>
              <a:rPr lang="ro-RO" sz="3600" dirty="0" smtClean="0"/>
            </a:br>
            <a:r>
              <a:rPr lang="ro-RO" sz="3600" dirty="0" smtClean="0"/>
              <a:t>ÎNCHIDERE /DESCHIDERE A STOMATELOR</a:t>
            </a:r>
            <a:endParaRPr lang="ro-RO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4825"/>
            <a:ext cx="7704855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7544" y="260647"/>
            <a:ext cx="8229600" cy="1224137"/>
          </a:xfrm>
        </p:spPr>
        <p:txBody>
          <a:bodyPr>
            <a:normAutofit fontScale="90000"/>
          </a:bodyPr>
          <a:lstStyle/>
          <a:p>
            <a:r>
              <a:rPr lang="ro-RO" altLang="ro-RO" sz="4000" dirty="0"/>
              <a:t>Gutaţia – eliminarea apei sub forma de picături de apa la nivelul hidatodelor</a:t>
            </a:r>
            <a:r>
              <a:rPr lang="en-US" altLang="ro-RO" dirty="0"/>
              <a:t/>
            </a:r>
            <a:br>
              <a:rPr lang="en-US" altLang="ro-RO" dirty="0"/>
            </a:br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n-US" alt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Supline</a:t>
            </a:r>
            <a:r>
              <a:rPr lang="ro-RO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alt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transpira</a:t>
            </a:r>
            <a:r>
              <a:rPr lang="ro-RO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alt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sol </a:t>
            </a:r>
            <a:r>
              <a:rPr lang="en-US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ro-RO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alt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exces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aerul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cald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alt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umed</a:t>
            </a:r>
            <a:endParaRPr lang="en-US" alt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n-US" alt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ro-RO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alt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</a:t>
            </a:r>
            <a:r>
              <a:rPr lang="ro-RO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rii</a:t>
            </a:r>
            <a:r>
              <a:rPr lang="en-US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apei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asigurat</a:t>
            </a:r>
            <a:r>
              <a:rPr lang="ro-RO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catre</a:t>
            </a:r>
            <a:r>
              <a:rPr lang="en-US" alt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o-RO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PRESIUNEA RADICULARA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799431"/>
            <a:ext cx="30956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2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Structura hidatodei – stomată conectată la xilem prin </a:t>
            </a:r>
            <a:r>
              <a:rPr lang="ro-RO" dirty="0" err="1" smtClean="0"/>
              <a:t>epitem</a:t>
            </a:r>
            <a:r>
              <a:rPr lang="ro-RO" dirty="0" smtClean="0"/>
              <a:t>. </a:t>
            </a:r>
            <a:endParaRPr lang="ro-RO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6984776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335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120</TotalTime>
  <Words>460</Words>
  <Application>Microsoft Office PowerPoint</Application>
  <PresentationFormat>Expunere pe ecran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3" baseType="lpstr">
      <vt:lpstr>Modul</vt:lpstr>
      <vt:lpstr>EXCREȚIA LA PLANTE</vt:lpstr>
      <vt:lpstr>CE ESTE EXCREȚIA ?</vt:lpstr>
      <vt:lpstr>Excretia  la  plante</vt:lpstr>
      <vt:lpstr>TRANSPIRAȚIA – eliminarea apei sub formă de vapori eliminarea apei sub forma de</vt:lpstr>
      <vt:lpstr>Structura unei stomate </vt:lpstr>
      <vt:lpstr>ROLURILE TRANSPIRAȚIEI</vt:lpstr>
      <vt:lpstr>MECANISMUL DE  ÎNCHIDERE /DESCHIDERE A STOMATELOR</vt:lpstr>
      <vt:lpstr>Gutaţia – eliminarea apei sub forma de picături de apa la nivelul hidatodelor </vt:lpstr>
      <vt:lpstr>Structura hidatodei – stomată conectată la xilem prin epitem. </vt:lpstr>
      <vt:lpstr>FACTORII INTERNI CARE INFLUENȚEAZĂ ELIMINAREA APEI </vt:lpstr>
      <vt:lpstr>FACTORI EXTERNI</vt:lpstr>
      <vt:lpstr>BIBLIOGRAFIE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EXCREȚIA LA PLANTE</dc:title>
  <dc:creator>MITRICA CLAUDIA</dc:creator>
  <cp:lastModifiedBy>MITRICA CLAUDIA</cp:lastModifiedBy>
  <cp:revision>10</cp:revision>
  <dcterms:created xsi:type="dcterms:W3CDTF">2020-03-22T14:28:28Z</dcterms:created>
  <dcterms:modified xsi:type="dcterms:W3CDTF">2020-03-22T16:28:55Z</dcterms:modified>
</cp:coreProperties>
</file>